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5"/>
  </p:notesMasterIdLst>
  <p:handoutMasterIdLst>
    <p:handoutMasterId r:id="rId16"/>
  </p:handoutMasterIdLst>
  <p:sldIdLst>
    <p:sldId id="256" r:id="rId5"/>
    <p:sldId id="277" r:id="rId6"/>
    <p:sldId id="258" r:id="rId7"/>
    <p:sldId id="293" r:id="rId8"/>
    <p:sldId id="294" r:id="rId9"/>
    <p:sldId id="295" r:id="rId10"/>
    <p:sldId id="296" r:id="rId11"/>
    <p:sldId id="291" r:id="rId12"/>
    <p:sldId id="279" r:id="rId13"/>
    <p:sldId id="27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D2CC85-4F47-41D8-A306-1B6B4210A7F6}" v="398" dt="2024-02-20T17:09:54.612"/>
  </p1510:revLst>
</p1510:revInfo>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93204" autoAdjust="0"/>
  </p:normalViewPr>
  <p:slideViewPr>
    <p:cSldViewPr snapToGrid="0">
      <p:cViewPr>
        <p:scale>
          <a:sx n="100" d="100"/>
          <a:sy n="100" d="100"/>
        </p:scale>
        <p:origin x="-106" y="-562"/>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3/6/2024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3/6/2024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5402678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5797861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2428934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338983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1101034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16482914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rxiv.org/abs/1511.08458" TargetMode="External"/><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hyperlink" Target="https://journalofbigdata.springeropen.com/articles/10.1186/s40537-021-00444-8" TargetMode="External"/><Relationship Id="rId5" Type="http://schemas.openxmlformats.org/officeDocument/2006/relationships/hyperlink" Target="https://www.geeksforgeeks.org/introduction-convolution-neural-network/" TargetMode="External"/><Relationship Id="rId4" Type="http://schemas.openxmlformats.org/officeDocument/2006/relationships/hyperlink" Target="https://link.springer.com/article/10.1007/s10462-022-10213-5"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714772" y="677918"/>
            <a:ext cx="6856292" cy="3590596"/>
          </a:xfrm>
        </p:spPr>
        <p:txBody>
          <a:bodyPr>
            <a:normAutofit/>
          </a:bodyPr>
          <a:lstStyle/>
          <a:p>
            <a:r>
              <a:rPr lang="en-US" b="0" dirty="0">
                <a:solidFill>
                  <a:schemeClr val="bg1"/>
                </a:solidFill>
              </a:rPr>
              <a:t>Neural Network Zoo</a:t>
            </a:r>
            <a:endParaRPr lang="en-US">
              <a:solidFill>
                <a:schemeClr val="bg1"/>
              </a:solidFill>
            </a:endParaRP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1159311" y="472398"/>
            <a:ext cx="7677632" cy="873836"/>
          </a:xfrm>
        </p:spPr>
        <p:txBody>
          <a:bodyPr>
            <a:normAutofit/>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subTitle" idx="1"/>
          </p:nvPr>
        </p:nvSpPr>
        <p:spPr>
          <a:xfrm>
            <a:off x="4861171" y="2172943"/>
            <a:ext cx="7282253" cy="2029969"/>
          </a:xfrm>
        </p:spPr>
        <p:txBody>
          <a:bodyPr vert="horz" lIns="91440" tIns="45720" rIns="91440" bIns="0" rtlCol="0" anchor="t">
            <a:noAutofit/>
          </a:bodyPr>
          <a:lstStyle/>
          <a:p>
            <a:pPr marL="285750" indent="-285750">
              <a:buFont typeface="Arial"/>
              <a:buChar char="•"/>
            </a:pPr>
            <a:r>
              <a:rPr lang="en-US" sz="1000" dirty="0">
                <a:solidFill>
                  <a:schemeClr val="bg1"/>
                </a:solidFill>
                <a:latin typeface="-apple-system"/>
              </a:rPr>
              <a:t>“An Introduction to Convolutional Neural Networks”:</a:t>
            </a:r>
            <a:endParaRPr lang="en-US" sz="1000">
              <a:solidFill>
                <a:schemeClr val="bg1"/>
              </a:solidFill>
            </a:endParaRPr>
          </a:p>
          <a:p>
            <a:pPr marL="742950" lvl="1" indent="-285750" algn="l">
              <a:buFont typeface="Arial"/>
              <a:buChar char="•"/>
            </a:pPr>
            <a:r>
              <a:rPr lang="en-US" sz="1000" dirty="0">
                <a:solidFill>
                  <a:schemeClr val="bg1"/>
                </a:solidFill>
                <a:latin typeface="-apple-system"/>
              </a:rPr>
              <a:t>This paper provides a brief introduction to CNNs, discussing recently published papers and techniques for developing image recognition models. It assumes familiarity with the fundamentals of ANNs and machine learning. </a:t>
            </a:r>
            <a:r>
              <a:rPr lang="en-US" sz="1000" dirty="0">
                <a:solidFill>
                  <a:schemeClr val="bg1"/>
                </a:solidFill>
                <a:ea typeface="+mn-lt"/>
                <a:cs typeface="+mn-lt"/>
                <a:hlinkClick r:id="rId3">
                  <a:extLst>
                    <a:ext uri="{A12FA001-AC4F-418D-AE19-62706E023703}">
                      <ahyp:hlinkClr xmlns:ahyp="http://schemas.microsoft.com/office/drawing/2018/hyperlinkcolor" val="tx"/>
                    </a:ext>
                  </a:extLst>
                </a:hlinkClick>
              </a:rPr>
              <a:t>Read the paper</a:t>
            </a:r>
          </a:p>
          <a:p>
            <a:pPr marL="285750" indent="-285750">
              <a:buFont typeface="Arial"/>
              <a:buChar char="•"/>
            </a:pPr>
            <a:r>
              <a:rPr lang="en-US" sz="1000" dirty="0">
                <a:solidFill>
                  <a:schemeClr val="bg1"/>
                </a:solidFill>
                <a:latin typeface="-apple-system"/>
              </a:rPr>
              <a:t>“A review of convolutional neural network architectures and their optimizations”:</a:t>
            </a:r>
            <a:endParaRPr lang="en-US" sz="1000">
              <a:solidFill>
                <a:schemeClr val="bg1"/>
              </a:solidFill>
            </a:endParaRPr>
          </a:p>
          <a:p>
            <a:pPr marL="742950" lvl="1" indent="-285750" algn="l">
              <a:buFont typeface="Arial"/>
              <a:buChar char="•"/>
            </a:pPr>
            <a:r>
              <a:rPr lang="en-US" sz="1000" dirty="0">
                <a:solidFill>
                  <a:schemeClr val="bg1"/>
                </a:solidFill>
                <a:latin typeface="-apple-system"/>
              </a:rPr>
              <a:t>This research article analyzes typical CNN architectures and their optimizations in detail.</a:t>
            </a:r>
            <a:r>
              <a:rPr lang="en-US" sz="1100" dirty="0">
                <a:solidFill>
                  <a:schemeClr val="bg1"/>
                </a:solidFill>
                <a:latin typeface="-apple-system"/>
                <a:hlinkClick r:id="rId4"/>
              </a:rPr>
              <a:t>https://link.springer.com/article/10.1007/s10462-022-10213-5</a:t>
            </a:r>
            <a:endParaRPr lang="en-US" sz="1000">
              <a:solidFill>
                <a:schemeClr val="bg1"/>
              </a:solidFill>
            </a:endParaRPr>
          </a:p>
          <a:p>
            <a:pPr marL="285750" indent="-285750">
              <a:buFont typeface="Arial"/>
              <a:buChar char="•"/>
            </a:pPr>
            <a:r>
              <a:rPr lang="en-US" sz="1000" dirty="0">
                <a:solidFill>
                  <a:schemeClr val="bg1"/>
                </a:solidFill>
                <a:latin typeface="-apple-system"/>
              </a:rPr>
              <a:t>“Introduction to Convolution Neural Network”:</a:t>
            </a:r>
            <a:endParaRPr lang="en-US" sz="1000">
              <a:solidFill>
                <a:schemeClr val="bg1"/>
              </a:solidFill>
            </a:endParaRPr>
          </a:p>
          <a:p>
            <a:pPr marL="742950" lvl="1" indent="-285750" algn="l">
              <a:buFont typeface="Arial"/>
              <a:buChar char="•"/>
            </a:pPr>
            <a:r>
              <a:rPr lang="en-US" sz="1000" dirty="0" err="1">
                <a:solidFill>
                  <a:schemeClr val="bg1"/>
                </a:solidFill>
                <a:latin typeface="-apple-system"/>
              </a:rPr>
              <a:t>GeeksforGeeks</a:t>
            </a:r>
            <a:r>
              <a:rPr lang="en-US" sz="1000" dirty="0">
                <a:solidFill>
                  <a:schemeClr val="bg1"/>
                </a:solidFill>
                <a:latin typeface="-apple-system"/>
              </a:rPr>
              <a:t> provides an introductory article on CNNs, emphasizing their use for feature extraction from grid-like matrix datasets (e.g., images or videos). </a:t>
            </a:r>
            <a:r>
              <a:rPr lang="en-US" sz="1100" dirty="0">
                <a:solidFill>
                  <a:schemeClr val="bg1"/>
                </a:solidFill>
                <a:latin typeface="-apple-system"/>
                <a:hlinkClick r:id="rId5">
                  <a:extLst>
                    <a:ext uri="{A12FA001-AC4F-418D-AE19-62706E023703}">
                      <ahyp:hlinkClr xmlns:ahyp="http://schemas.microsoft.com/office/drawing/2018/hyperlinkcolor" val="tx"/>
                    </a:ext>
                  </a:extLst>
                </a:hlinkClick>
              </a:rPr>
              <a:t>https://www.geeksforgeeks.org/introduction-convolution-neural-network/</a:t>
            </a:r>
            <a:endParaRPr lang="en-US" sz="1000">
              <a:solidFill>
                <a:schemeClr val="bg1"/>
              </a:solidFill>
            </a:endParaRPr>
          </a:p>
          <a:p>
            <a:pPr marL="285750" indent="-285750">
              <a:buFont typeface="Arial"/>
              <a:buChar char="•"/>
            </a:pPr>
            <a:r>
              <a:rPr lang="en-US" sz="1000" dirty="0">
                <a:solidFill>
                  <a:schemeClr val="bg1"/>
                </a:solidFill>
                <a:latin typeface="-apple-system"/>
              </a:rPr>
              <a:t>“Review of deep learning: concepts, CNN architectures, challenges, and applications”:</a:t>
            </a:r>
            <a:endParaRPr lang="en-US" sz="1000">
              <a:solidFill>
                <a:schemeClr val="bg1"/>
              </a:solidFill>
            </a:endParaRPr>
          </a:p>
          <a:p>
            <a:pPr marL="742950" lvl="1" indent="-285750" algn="l">
              <a:buFont typeface="Arial"/>
              <a:buChar char="•"/>
            </a:pPr>
            <a:r>
              <a:rPr lang="en-US" sz="1000" dirty="0">
                <a:solidFill>
                  <a:schemeClr val="bg1"/>
                </a:solidFill>
                <a:latin typeface="-apple-system"/>
              </a:rPr>
              <a:t>This paper covers CNN architectures, starting from </a:t>
            </a:r>
            <a:r>
              <a:rPr lang="en-US" sz="1000" dirty="0" err="1">
                <a:solidFill>
                  <a:schemeClr val="bg1"/>
                </a:solidFill>
                <a:latin typeface="-apple-system"/>
              </a:rPr>
              <a:t>AlexNet</a:t>
            </a:r>
            <a:r>
              <a:rPr lang="en-US" sz="1000" dirty="0">
                <a:solidFill>
                  <a:schemeClr val="bg1"/>
                </a:solidFill>
                <a:latin typeface="-apple-system"/>
              </a:rPr>
              <a:t> and closing with the High-Resolution network (</a:t>
            </a:r>
            <a:r>
              <a:rPr lang="en-US" sz="1000" dirty="0" err="1">
                <a:solidFill>
                  <a:schemeClr val="bg1"/>
                </a:solidFill>
                <a:latin typeface="-apple-system"/>
              </a:rPr>
              <a:t>HR.Net</a:t>
            </a:r>
            <a:r>
              <a:rPr lang="en-US" sz="1000" dirty="0">
                <a:solidFill>
                  <a:schemeClr val="bg1"/>
                </a:solidFill>
                <a:latin typeface="-apple-system"/>
              </a:rPr>
              <a:t>). </a:t>
            </a:r>
            <a:r>
              <a:rPr lang="en-US" sz="1100" dirty="0">
                <a:solidFill>
                  <a:schemeClr val="bg1"/>
                </a:solidFill>
                <a:latin typeface="-apple-system"/>
                <a:hlinkClick r:id="rId6"/>
              </a:rPr>
              <a:t>https://journalofbigdata.springeropen.com/articles/10.1186/s40537-021-00444-8</a:t>
            </a:r>
            <a:endParaRPr lang="en-US" sz="1000">
              <a:solidFill>
                <a:schemeClr val="bg1"/>
              </a:solidFill>
              <a:hlinkClick r:id="rId6"/>
            </a:endParaRPr>
          </a:p>
          <a:p>
            <a:pPr algn="l"/>
            <a:endParaRPr lang="en-US" sz="1000" dirty="0">
              <a:solidFill>
                <a:schemeClr val="bg1"/>
              </a:solidFill>
              <a:latin typeface="-apple-system"/>
            </a:endParaRPr>
          </a:p>
        </p:txBody>
      </p:sp>
      <p:sp>
        <p:nvSpPr>
          <p:cNvPr id="5" name="Content Placeholder 2">
            <a:extLst>
              <a:ext uri="{FF2B5EF4-FFF2-40B4-BE49-F238E27FC236}">
                <a16:creationId xmlns:a16="http://schemas.microsoft.com/office/drawing/2014/main" id="{0A056A35-E5D2-2B52-2182-890088403D54}"/>
              </a:ext>
            </a:extLst>
          </p:cNvPr>
          <p:cNvSpPr txBox="1">
            <a:spLocks/>
          </p:cNvSpPr>
          <p:nvPr/>
        </p:nvSpPr>
        <p:spPr>
          <a:xfrm>
            <a:off x="4197656" y="1750249"/>
            <a:ext cx="7282253" cy="2029969"/>
          </a:xfrm>
          <a:prstGeom prst="rect">
            <a:avLst/>
          </a:prstGeom>
        </p:spPr>
        <p:txBody>
          <a:bodyPr vert="horz" lIns="91440" tIns="45720" rIns="91440" bIns="0" rtlCol="0" anchor="t">
            <a:noAutofit/>
          </a:bodyPr>
          <a:lstStyle>
            <a:lvl1pPr marL="0" indent="0" algn="l" defTabSz="914400" rtl="0" eaLnBrk="1" latinLnBrk="0" hangingPunct="1">
              <a:lnSpc>
                <a:spcPct val="150000"/>
              </a:lnSpc>
              <a:spcBef>
                <a:spcPts val="0"/>
              </a:spcBef>
              <a:spcAft>
                <a:spcPts val="1200"/>
              </a:spcAft>
              <a:buFont typeface="Arial" panose="020B0604020202020204" pitchFamily="34" charset="0"/>
              <a:buNone/>
              <a:defRPr sz="1800" kern="1200">
                <a:solidFill>
                  <a:schemeClr val="tx2"/>
                </a:solidFill>
                <a:latin typeface="+mn-lt"/>
                <a:ea typeface="+mn-ea"/>
                <a:cs typeface="+mn-cs"/>
              </a:defRPr>
            </a:lvl1pPr>
            <a:lvl2pPr marL="457200" indent="0" algn="ctr" defTabSz="914400" rtl="0" eaLnBrk="1" latinLnBrk="0" hangingPunct="1">
              <a:lnSpc>
                <a:spcPct val="100000"/>
              </a:lnSpc>
              <a:spcBef>
                <a:spcPts val="0"/>
              </a:spcBef>
              <a:spcAft>
                <a:spcPts val="1200"/>
              </a:spcAft>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0"/>
              </a:spcBef>
              <a:spcAft>
                <a:spcPts val="1200"/>
              </a:spcAft>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0"/>
              </a:spcBef>
              <a:spcAft>
                <a:spcPts val="1200"/>
              </a:spcAft>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b="1" dirty="0">
                <a:solidFill>
                  <a:schemeClr val="bg1"/>
                </a:solidFill>
                <a:latin typeface="-apple-system"/>
              </a:rPr>
              <a:t>References </a:t>
            </a:r>
            <a:endParaRPr lang="en-US" sz="1600" b="1" dirty="0">
              <a:solidFill>
                <a:schemeClr val="bg1"/>
              </a:solidFill>
              <a:latin typeface="Avenir Next LT Pro"/>
            </a:endParaRPr>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29461"/>
            <a:ext cx="6343650" cy="2668463"/>
          </a:xfrm>
        </p:spPr>
        <p:txBody>
          <a:bodyPr>
            <a:normAutofit/>
          </a:bodyPr>
          <a:lstStyle/>
          <a:p>
            <a:r>
              <a:rPr lang="en-US" dirty="0"/>
              <a:t>Agenda</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3300413"/>
            <a:ext cx="6338887" cy="2668587"/>
          </a:xfrm>
        </p:spPr>
        <p:txBody>
          <a:bodyPr vert="horz" lIns="91440" tIns="45720" rIns="91440" bIns="45720" rtlCol="0" anchor="t">
            <a:normAutofit lnSpcReduction="10000"/>
          </a:bodyPr>
          <a:lstStyle/>
          <a:p>
            <a:r>
              <a:rPr lang="en-US" dirty="0"/>
              <a:t>Introduction</a:t>
            </a:r>
          </a:p>
          <a:p>
            <a:r>
              <a:rPr lang="en-US" dirty="0"/>
              <a:t>The Zoo Concept</a:t>
            </a:r>
          </a:p>
          <a:p>
            <a:r>
              <a:rPr lang="en-US" dirty="0"/>
              <a:t>Interactive Group Activity &amp; </a:t>
            </a:r>
            <a:r>
              <a:rPr lang="en-US"/>
              <a:t>Research</a:t>
            </a:r>
          </a:p>
          <a:p>
            <a:r>
              <a:rPr lang="en-US" dirty="0"/>
              <a:t>Reflection and Deeper Understanding</a:t>
            </a:r>
          </a:p>
          <a:p>
            <a:r>
              <a:rPr lang="en-US"/>
              <a:t>Application &amp; takeaways</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4833694" y="660358"/>
            <a:ext cx="6594768" cy="5537284"/>
          </a:xfrm>
        </p:spPr>
        <p:txBody>
          <a:bodyPr>
            <a:normAutofit/>
          </a:bodyPr>
          <a:lstStyle/>
          <a:p>
            <a:r>
              <a:rPr lang="en-US" dirty="0">
                <a:solidFill>
                  <a:schemeClr val="bg1"/>
                </a:solidFill>
                <a:latin typeface="-apple-system"/>
              </a:rPr>
              <a:t>Introduction </a:t>
            </a:r>
            <a:br>
              <a:rPr lang="en-US" dirty="0">
                <a:solidFill>
                  <a:schemeClr val="bg1"/>
                </a:solidFill>
                <a:latin typeface="-apple-system"/>
              </a:rPr>
            </a:br>
            <a:r>
              <a:rPr lang="en-US" dirty="0">
                <a:solidFill>
                  <a:schemeClr val="bg1"/>
                </a:solidFill>
                <a:latin typeface="-apple-system"/>
              </a:rPr>
              <a:t>                to </a:t>
            </a:r>
            <a:br>
              <a:rPr lang="en-US" dirty="0">
                <a:solidFill>
                  <a:schemeClr val="bg1"/>
                </a:solidFill>
                <a:latin typeface="-apple-system"/>
              </a:rPr>
            </a:br>
            <a:r>
              <a:rPr lang="en-US" dirty="0">
                <a:solidFill>
                  <a:schemeClr val="bg1"/>
                </a:solidFill>
                <a:latin typeface="-apple-system"/>
              </a:rPr>
              <a:t>Neural Networks</a:t>
            </a:r>
            <a:endParaRPr lang="en-US" dirty="0">
              <a:solidFill>
                <a:schemeClr val="bg1"/>
              </a:solidFill>
            </a:endParaRPr>
          </a:p>
          <a:p>
            <a:endParaRPr lang="en-US" dirty="0">
              <a:solidFill>
                <a:schemeClr val="bg1"/>
              </a:solidFill>
            </a:endParaRPr>
          </a:p>
        </p:txBody>
      </p:sp>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77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50170" y="223970"/>
            <a:ext cx="9389288" cy="1362456"/>
          </a:xfrm>
        </p:spPr>
        <p:txBody>
          <a:bodyPr>
            <a:normAutofit/>
          </a:bodyPr>
          <a:lstStyle/>
          <a:p>
            <a:r>
              <a:rPr lang="en-US" sz="3200" dirty="0"/>
              <a:t>Neural Network in simple terms​</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728393" y="926621"/>
            <a:ext cx="9493010" cy="3505200"/>
          </a:xfrm>
        </p:spPr>
        <p:txBody>
          <a:bodyPr vert="horz" lIns="91440" tIns="45720" rIns="91440" bIns="45720" rtlCol="0" anchor="t">
            <a:noAutofit/>
          </a:bodyPr>
          <a:lstStyle/>
          <a:p>
            <a:r>
              <a:rPr lang="en-US" sz="1400" b="1" dirty="0">
                <a:solidFill>
                  <a:srgbClr val="111111"/>
                </a:solidFill>
                <a:latin typeface="-apple-system"/>
              </a:rPr>
              <a:t>Neural networks, also known as artificial neural networks (ANNs), lie at the heart of deep learning algorithms. Inspired by the intricate signaling between biological neurons in the human brain, these networks aim to mimic that remarkable functionality.</a:t>
            </a:r>
            <a:endParaRPr lang="en-US" sz="1400" b="1"/>
          </a:p>
          <a:p>
            <a:r>
              <a:rPr lang="en-US" sz="1400" b="1" dirty="0">
                <a:solidFill>
                  <a:srgbClr val="111111"/>
                </a:solidFill>
                <a:latin typeface="-apple-system"/>
              </a:rPr>
              <a:t>Basic Structure of a Neuron</a:t>
            </a:r>
            <a:endParaRPr lang="en-US" sz="1400" b="1"/>
          </a:p>
          <a:p>
            <a:r>
              <a:rPr lang="en-US" sz="1400" b="1" dirty="0">
                <a:solidFill>
                  <a:srgbClr val="111111"/>
                </a:solidFill>
                <a:latin typeface="-apple-system"/>
              </a:rPr>
              <a:t>Imagine a neuron as a tiny computational unit. Each neuron receives input signals, processes them, and produces an output. Here’s a simplified view of a neuron:</a:t>
            </a:r>
            <a:endParaRPr lang="en-US" sz="1400" b="1"/>
          </a:p>
          <a:p>
            <a:pPr marL="285750" indent="-285750">
              <a:buFont typeface="Arial"/>
              <a:buChar char="•"/>
            </a:pPr>
            <a:r>
              <a:rPr lang="en-US" sz="1400" b="1" dirty="0">
                <a:solidFill>
                  <a:srgbClr val="111111"/>
                </a:solidFill>
                <a:latin typeface="-apple-system"/>
              </a:rPr>
              <a:t>Input: Neurons receive input data from other neurons or external sources.</a:t>
            </a:r>
            <a:endParaRPr lang="en-US" sz="1400" b="1"/>
          </a:p>
          <a:p>
            <a:pPr marL="285750" indent="-285750">
              <a:buFont typeface="Arial"/>
              <a:buChar char="•"/>
            </a:pPr>
            <a:r>
              <a:rPr lang="en-US" sz="1400" b="1" dirty="0">
                <a:solidFill>
                  <a:srgbClr val="111111"/>
                </a:solidFill>
                <a:latin typeface="-apple-system"/>
              </a:rPr>
              <a:t>Weights: Each input is associated with a weight, representing its importance.</a:t>
            </a:r>
            <a:endParaRPr lang="en-US" sz="1400" b="1"/>
          </a:p>
          <a:p>
            <a:pPr marL="285750" indent="-285750">
              <a:buFont typeface="Arial"/>
              <a:buChar char="•"/>
            </a:pPr>
            <a:r>
              <a:rPr lang="en-US" sz="1400" b="1" dirty="0">
                <a:solidFill>
                  <a:srgbClr val="111111"/>
                </a:solidFill>
                <a:latin typeface="-apple-system"/>
              </a:rPr>
              <a:t>Summation: The weighted inputs are summed up.</a:t>
            </a:r>
            <a:endParaRPr lang="en-US" sz="1400" b="1"/>
          </a:p>
          <a:p>
            <a:pPr marL="285750" indent="-285750">
              <a:buFont typeface="Arial"/>
              <a:buChar char="•"/>
            </a:pPr>
            <a:r>
              <a:rPr lang="en-US" sz="1400" b="1" dirty="0">
                <a:solidFill>
                  <a:srgbClr val="111111"/>
                </a:solidFill>
                <a:latin typeface="-apple-system"/>
              </a:rPr>
              <a:t>Activation Function: The result passes through an activation function, determining whether the neuron “fires” (activates) or remains inactive.</a:t>
            </a:r>
            <a:endParaRPr lang="en-US" sz="1400" b="1"/>
          </a:p>
          <a:p>
            <a:r>
              <a:rPr lang="en-US" sz="1400" b="1" dirty="0">
                <a:solidFill>
                  <a:srgbClr val="111111"/>
                </a:solidFill>
                <a:latin typeface="-apple-system"/>
              </a:rPr>
              <a:t>Neurons are organized into layers, forming a neural network. The layers typically include:</a:t>
            </a:r>
            <a:endParaRPr lang="en-US" sz="1400" b="1"/>
          </a:p>
          <a:p>
            <a:pPr marL="285750" indent="-285750">
              <a:buFont typeface="Arial"/>
            </a:pPr>
            <a:r>
              <a:rPr lang="en-US" sz="1400" b="1" dirty="0">
                <a:solidFill>
                  <a:srgbClr val="111111"/>
                </a:solidFill>
                <a:latin typeface="-apple-system"/>
              </a:rPr>
              <a:t>Input Layer: Receives raw data.</a:t>
            </a:r>
            <a:endParaRPr lang="en-US" sz="1400" b="1"/>
          </a:p>
          <a:p>
            <a:pPr marL="285750" indent="-285750">
              <a:buFont typeface="Arial"/>
            </a:pPr>
            <a:r>
              <a:rPr lang="en-US" sz="1400" b="1" dirty="0">
                <a:solidFill>
                  <a:srgbClr val="111111"/>
                </a:solidFill>
                <a:latin typeface="-apple-system"/>
              </a:rPr>
              <a:t>Hidden Layers: Process information and learn complex patterns.</a:t>
            </a:r>
            <a:endParaRPr lang="en-US" sz="1400" b="1"/>
          </a:p>
          <a:p>
            <a:pPr marL="285750" indent="-285750">
              <a:buFont typeface="Arial"/>
            </a:pPr>
            <a:r>
              <a:rPr lang="en-US" sz="1400" b="1" dirty="0">
                <a:solidFill>
                  <a:srgbClr val="111111"/>
                </a:solidFill>
                <a:latin typeface="-apple-system"/>
              </a:rPr>
              <a:t>Output Layer: Produces the final result (e.g., classification, prediction).</a:t>
            </a:r>
            <a:endParaRPr lang="en-US" sz="1400" b="1" dirty="0"/>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4609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50170" y="223970"/>
            <a:ext cx="9389288" cy="1362456"/>
          </a:xfrm>
        </p:spPr>
        <p:txBody>
          <a:bodyPr>
            <a:normAutofit/>
          </a:bodyPr>
          <a:lstStyle/>
          <a:p>
            <a:r>
              <a:rPr lang="en-US" sz="2400" dirty="0">
                <a:solidFill>
                  <a:srgbClr val="224E7F"/>
                </a:solidFill>
                <a:latin typeface="Avenir Next LT Pro"/>
              </a:rPr>
              <a:t>The Zoo Concept: Neural</a:t>
            </a:r>
            <a:r>
              <a:rPr lang="en-US" sz="2400" b="0" dirty="0">
                <a:solidFill>
                  <a:srgbClr val="111111"/>
                </a:solidFill>
                <a:latin typeface="-apple-system"/>
              </a:rPr>
              <a:t> </a:t>
            </a:r>
            <a:r>
              <a:rPr lang="en-US" sz="2400" dirty="0">
                <a:solidFill>
                  <a:srgbClr val="224E7F"/>
                </a:solidFill>
                <a:latin typeface="Avenir Next LT Pro"/>
              </a:rPr>
              <a:t>Network</a:t>
            </a:r>
            <a:r>
              <a:rPr lang="en-US" sz="2400" b="0" dirty="0">
                <a:solidFill>
                  <a:srgbClr val="111111"/>
                </a:solidFill>
                <a:latin typeface="-apple-system"/>
              </a:rPr>
              <a:t> </a:t>
            </a:r>
            <a:r>
              <a:rPr lang="en-US" sz="2400" dirty="0">
                <a:solidFill>
                  <a:srgbClr val="224E7F"/>
                </a:solidFill>
                <a:latin typeface="Avenir Next LT Pro"/>
              </a:rPr>
              <a:t>Animals​</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728393" y="926621"/>
            <a:ext cx="9493010" cy="3505200"/>
          </a:xfrm>
        </p:spPr>
        <p:txBody>
          <a:bodyPr vert="horz" lIns="91440" tIns="45720" rIns="91440" bIns="45720" rtlCol="0" anchor="t">
            <a:noAutofit/>
          </a:bodyPr>
          <a:lstStyle/>
          <a:p>
            <a:endParaRPr lang="en-US" dirty="0">
              <a:solidFill>
                <a:srgbClr val="111111"/>
              </a:solidFill>
              <a:latin typeface="-apple-system"/>
            </a:endParaRPr>
          </a:p>
          <a:p>
            <a:r>
              <a:rPr lang="en-US" dirty="0">
                <a:solidFill>
                  <a:srgbClr val="111111"/>
                </a:solidFill>
                <a:latin typeface="-apple-system"/>
              </a:rPr>
              <a:t>Let’s introduce our “Neural Network Zoo,” where each type of neural network is represented as an animal. </a:t>
            </a:r>
            <a:endParaRPr lang="en-US" dirty="0"/>
          </a:p>
          <a:p>
            <a:pPr marL="285750" indent="-285750">
              <a:buFont typeface="Arial"/>
              <a:buChar char="•"/>
            </a:pPr>
            <a:r>
              <a:rPr lang="en-US" b="1" dirty="0">
                <a:solidFill>
                  <a:srgbClr val="111111"/>
                </a:solidFill>
                <a:latin typeface="-apple-system"/>
              </a:rPr>
              <a:t>Convolutional Neural Network (CNN) Cheetah</a:t>
            </a:r>
            <a:r>
              <a:rPr lang="en-US" dirty="0">
                <a:solidFill>
                  <a:srgbClr val="111111"/>
                </a:solidFill>
                <a:latin typeface="-apple-system"/>
              </a:rPr>
              <a:t>: Known for its lightning-fast image recognition skills, the CNN specializes in visual tasks like identifying objects in photos.</a:t>
            </a:r>
            <a:endParaRPr lang="en-US" dirty="0"/>
          </a:p>
          <a:p>
            <a:pPr marL="285750" indent="-285750">
              <a:buFont typeface="Arial"/>
              <a:buChar char="•"/>
            </a:pPr>
            <a:r>
              <a:rPr lang="en-US" b="1" dirty="0">
                <a:solidFill>
                  <a:srgbClr val="111111"/>
                </a:solidFill>
                <a:latin typeface="-apple-system"/>
              </a:rPr>
              <a:t>Recurrent Neural Network (RNN) Raccoon</a:t>
            </a:r>
            <a:r>
              <a:rPr lang="en-US" dirty="0">
                <a:solidFill>
                  <a:srgbClr val="111111"/>
                </a:solidFill>
                <a:latin typeface="-apple-system"/>
              </a:rPr>
              <a:t>: The RNN excels at sequential data, such as natural language processing and time-series predictions.</a:t>
            </a:r>
            <a:endParaRPr lang="en-US" dirty="0"/>
          </a:p>
          <a:p>
            <a:pPr marL="285750" indent="-285750">
              <a:buFont typeface="Arial"/>
              <a:buChar char="•"/>
            </a:pPr>
            <a:r>
              <a:rPr lang="en-US" b="1" dirty="0">
                <a:solidFill>
                  <a:srgbClr val="111111"/>
                </a:solidFill>
                <a:latin typeface="-apple-system"/>
              </a:rPr>
              <a:t>Long Short-Term Memory (LSTM) Lemur</a:t>
            </a:r>
            <a:r>
              <a:rPr lang="en-US" dirty="0">
                <a:solidFill>
                  <a:srgbClr val="111111"/>
                </a:solidFill>
                <a:latin typeface="-apple-system"/>
              </a:rPr>
              <a:t>: The LSTM, like its namesake, has an excellent memory. It’s ideal for handling long sequences and maintaining context.</a:t>
            </a:r>
            <a:endParaRPr lang="en-US" dirty="0"/>
          </a:p>
          <a:p>
            <a:endParaRPr lang="en-US" sz="1400" b="1" dirty="0">
              <a:solidFill>
                <a:srgbClr val="111111"/>
              </a:solidFill>
              <a:latin typeface="-apple-system"/>
            </a:endParaRP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3434449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50170" y="223970"/>
            <a:ext cx="9389288" cy="1362456"/>
          </a:xfrm>
        </p:spPr>
        <p:txBody>
          <a:bodyPr>
            <a:normAutofit/>
          </a:bodyPr>
          <a:lstStyle/>
          <a:p>
            <a:r>
              <a:rPr lang="en-US" sz="1800" dirty="0">
                <a:solidFill>
                  <a:srgbClr val="224E7F"/>
                </a:solidFill>
                <a:latin typeface="Avenir Next LT Pro"/>
              </a:rPr>
              <a:t>The CNN Cheetah: A Swift Hunter of Visual Patterns</a:t>
            </a:r>
          </a:p>
          <a:p>
            <a:endParaRPr lang="en-US" sz="1800" dirty="0">
              <a:solidFill>
                <a:srgbClr val="224E7F"/>
              </a:solidFill>
              <a:latin typeface="Avenir Next LT Pro"/>
            </a:endParaRP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728393" y="926621"/>
            <a:ext cx="9493010" cy="3505200"/>
          </a:xfrm>
        </p:spPr>
        <p:txBody>
          <a:bodyPr vert="horz" lIns="91440" tIns="45720" rIns="91440" bIns="45720" rtlCol="0" anchor="t">
            <a:noAutofit/>
          </a:bodyPr>
          <a:lstStyle/>
          <a:p>
            <a:r>
              <a:rPr lang="en-US" dirty="0">
                <a:solidFill>
                  <a:srgbClr val="111111"/>
                </a:solidFill>
                <a:latin typeface="-apple-system"/>
              </a:rPr>
              <a:t>Structure:</a:t>
            </a:r>
            <a:endParaRPr lang="en-US" dirty="0"/>
          </a:p>
          <a:p>
            <a:pPr marL="285750" indent="-285750">
              <a:buFont typeface="Arial"/>
              <a:buChar char="•"/>
            </a:pPr>
            <a:r>
              <a:rPr lang="en-US" sz="1200" b="1">
                <a:solidFill>
                  <a:srgbClr val="111111"/>
                </a:solidFill>
                <a:latin typeface="-apple-system"/>
              </a:rPr>
              <a:t>Input Layer</a:t>
            </a:r>
            <a:r>
              <a:rPr lang="en-US" sz="1200">
                <a:solidFill>
                  <a:srgbClr val="111111"/>
                </a:solidFill>
                <a:latin typeface="-apple-system"/>
              </a:rPr>
              <a:t>: The CNN Cheetah receives raw image data. Each pixel is like a blade of grass in the savanna.</a:t>
            </a:r>
            <a:endParaRPr lang="en-US"/>
          </a:p>
          <a:p>
            <a:pPr marL="285750" indent="-285750">
              <a:buFont typeface="Arial"/>
              <a:buChar char="•"/>
            </a:pPr>
            <a:r>
              <a:rPr lang="en-US" sz="1200" b="1">
                <a:solidFill>
                  <a:srgbClr val="111111"/>
                </a:solidFill>
                <a:latin typeface="-apple-system"/>
              </a:rPr>
              <a:t>Convolutional Layers</a:t>
            </a:r>
            <a:r>
              <a:rPr lang="en-US" sz="1200">
                <a:solidFill>
                  <a:srgbClr val="111111"/>
                </a:solidFill>
                <a:latin typeface="-apple-system"/>
              </a:rPr>
              <a:t>: These layers detect local patterns (edges, textures) in the image. Imagine them as the cheetah’s keen eyes spotting prey.</a:t>
            </a:r>
            <a:endParaRPr lang="en-US"/>
          </a:p>
          <a:p>
            <a:pPr marL="285750" indent="-285750">
              <a:buFont typeface="Arial"/>
              <a:buChar char="•"/>
            </a:pPr>
            <a:r>
              <a:rPr lang="en-US" sz="1200" b="1">
                <a:solidFill>
                  <a:srgbClr val="111111"/>
                </a:solidFill>
                <a:latin typeface="-apple-system"/>
              </a:rPr>
              <a:t>Pooling Layers</a:t>
            </a:r>
            <a:r>
              <a:rPr lang="en-US" sz="1200">
                <a:solidFill>
                  <a:srgbClr val="111111"/>
                </a:solidFill>
                <a:latin typeface="-apple-system"/>
              </a:rPr>
              <a:t>: Like the cheetah’s powerful strides, these layers </a:t>
            </a:r>
            <a:r>
              <a:rPr lang="en-US" sz="1200" err="1">
                <a:solidFill>
                  <a:srgbClr val="111111"/>
                </a:solidFill>
                <a:latin typeface="-apple-system"/>
              </a:rPr>
              <a:t>downsample</a:t>
            </a:r>
            <a:r>
              <a:rPr lang="en-US" sz="1200">
                <a:solidFill>
                  <a:srgbClr val="111111"/>
                </a:solidFill>
                <a:latin typeface="-apple-system"/>
              </a:rPr>
              <a:t> the data, reducing its size.</a:t>
            </a:r>
            <a:endParaRPr lang="en-US"/>
          </a:p>
          <a:p>
            <a:pPr marL="285750" indent="-285750">
              <a:buFont typeface="Arial"/>
              <a:buChar char="•"/>
            </a:pPr>
            <a:r>
              <a:rPr lang="en-US" sz="1200" b="1">
                <a:solidFill>
                  <a:srgbClr val="111111"/>
                </a:solidFill>
                <a:latin typeface="-apple-system"/>
              </a:rPr>
              <a:t>Fully Connected Layers</a:t>
            </a:r>
            <a:r>
              <a:rPr lang="en-US" sz="1200">
                <a:solidFill>
                  <a:srgbClr val="111111"/>
                </a:solidFill>
                <a:latin typeface="-apple-system"/>
              </a:rPr>
              <a:t>: These layers process the high-level features and make predictions. They’re the cheetah’s brain, deciding whether to pounce or wait.</a:t>
            </a:r>
            <a:endParaRPr lang="en-US"/>
          </a:p>
          <a:p>
            <a:r>
              <a:rPr lang="en-US">
                <a:solidFill>
                  <a:srgbClr val="111111"/>
                </a:solidFill>
                <a:latin typeface="-apple-system"/>
              </a:rPr>
              <a:t>How It Functions:</a:t>
            </a:r>
            <a:endParaRPr lang="en-US"/>
          </a:p>
          <a:p>
            <a:pPr marL="285750" indent="-285750">
              <a:buFont typeface="Arial"/>
              <a:buChar char="•"/>
            </a:pPr>
            <a:r>
              <a:rPr lang="en-US" sz="1200" b="1">
                <a:solidFill>
                  <a:srgbClr val="111111"/>
                </a:solidFill>
                <a:latin typeface="-apple-system"/>
              </a:rPr>
              <a:t>Feature Extraction</a:t>
            </a:r>
            <a:r>
              <a:rPr lang="en-US" sz="1200">
                <a:solidFill>
                  <a:srgbClr val="111111"/>
                </a:solidFill>
                <a:latin typeface="-apple-system"/>
              </a:rPr>
              <a:t>: The CNN Cheetah scans the image, looking for edges, corners, and textures. It learns to recognize shapes and patterns.</a:t>
            </a:r>
            <a:endParaRPr lang="en-US"/>
          </a:p>
          <a:p>
            <a:pPr marL="285750" indent="-285750">
              <a:buFont typeface="Arial"/>
              <a:buChar char="•"/>
            </a:pPr>
            <a:r>
              <a:rPr lang="en-US" sz="1200" b="1">
                <a:solidFill>
                  <a:srgbClr val="111111"/>
                </a:solidFill>
                <a:latin typeface="-apple-system"/>
              </a:rPr>
              <a:t>Weight Sharing</a:t>
            </a:r>
            <a:r>
              <a:rPr lang="en-US" sz="1200">
                <a:solidFill>
                  <a:srgbClr val="111111"/>
                </a:solidFill>
                <a:latin typeface="-apple-system"/>
              </a:rPr>
              <a:t>: Just as cheetahs share hunting techniques, CNN layers share weights. This reduces the number of parameters and speeds up learning.</a:t>
            </a:r>
            <a:endParaRPr lang="en-US"/>
          </a:p>
          <a:p>
            <a:pPr marL="285750" indent="-285750">
              <a:buFont typeface="Arial"/>
              <a:buChar char="•"/>
            </a:pPr>
            <a:r>
              <a:rPr lang="en-US" sz="1200" b="1">
                <a:solidFill>
                  <a:srgbClr val="111111"/>
                </a:solidFill>
                <a:latin typeface="-apple-system"/>
              </a:rPr>
              <a:t>Spatial Hierarchies</a:t>
            </a:r>
            <a:r>
              <a:rPr lang="en-US" sz="1200">
                <a:solidFill>
                  <a:srgbClr val="111111"/>
                </a:solidFill>
                <a:latin typeface="-apple-system"/>
              </a:rPr>
              <a:t>: The CNN Cheetah builds a hierarchy of features. Early layers detect simple edges; deeper layers recognize complex shapes.</a:t>
            </a:r>
            <a:endParaRPr lang="en-US"/>
          </a:p>
          <a:p>
            <a:pPr marL="285750" indent="-285750">
              <a:buFont typeface="Arial"/>
              <a:buChar char="•"/>
            </a:pPr>
            <a:r>
              <a:rPr lang="en-US" sz="1200" b="1">
                <a:solidFill>
                  <a:srgbClr val="111111"/>
                </a:solidFill>
                <a:latin typeface="-apple-system"/>
              </a:rPr>
              <a:t>Activation Functions</a:t>
            </a:r>
            <a:r>
              <a:rPr lang="en-US" sz="1200">
                <a:solidFill>
                  <a:srgbClr val="111111"/>
                </a:solidFill>
                <a:latin typeface="-apple-system"/>
              </a:rPr>
              <a:t>: These decide if a neuron “fires.” Like a cheetah’s muscles contracting, they determine whether a feature is present.</a:t>
            </a:r>
            <a:endParaRPr lang="en-US"/>
          </a:p>
          <a:p>
            <a:r>
              <a:rPr lang="en-US">
                <a:solidFill>
                  <a:srgbClr val="111111"/>
                </a:solidFill>
                <a:latin typeface="-apple-system"/>
              </a:rPr>
              <a:t>Typical Applications:</a:t>
            </a:r>
            <a:endParaRPr lang="en-US"/>
          </a:p>
          <a:p>
            <a:pPr marL="285750" indent="-285750">
              <a:buFont typeface="Arial"/>
              <a:buChar char="•"/>
            </a:pPr>
            <a:r>
              <a:rPr lang="en-US" sz="1200" b="1">
                <a:solidFill>
                  <a:srgbClr val="111111"/>
                </a:solidFill>
                <a:latin typeface="-apple-system"/>
              </a:rPr>
              <a:t>Image Classification</a:t>
            </a:r>
            <a:r>
              <a:rPr lang="en-US" sz="1200">
                <a:solidFill>
                  <a:srgbClr val="111111"/>
                </a:solidFill>
                <a:latin typeface="-apple-system"/>
              </a:rPr>
              <a:t>: The CNN Cheetah excels at identifying objects in images. It can tell a lion from a gazelle!</a:t>
            </a:r>
            <a:endParaRPr lang="en-US"/>
          </a:p>
          <a:p>
            <a:pPr marL="285750" indent="-285750">
              <a:buFont typeface="Arial"/>
              <a:buChar char="•"/>
            </a:pPr>
            <a:r>
              <a:rPr lang="en-US" sz="1200" b="1">
                <a:solidFill>
                  <a:srgbClr val="111111"/>
                </a:solidFill>
                <a:latin typeface="-apple-system"/>
              </a:rPr>
              <a:t>Object Detection</a:t>
            </a:r>
            <a:r>
              <a:rPr lang="en-US" sz="1200">
                <a:solidFill>
                  <a:srgbClr val="111111"/>
                </a:solidFill>
                <a:latin typeface="-apple-system"/>
              </a:rPr>
              <a:t>: It spots multiple objects in an image—like a cheetah scanning the grasslands for prey.</a:t>
            </a:r>
            <a:endParaRPr lang="en-US"/>
          </a:p>
          <a:p>
            <a:pPr marL="285750" indent="-285750">
              <a:buFont typeface="Arial"/>
              <a:buChar char="•"/>
            </a:pPr>
            <a:r>
              <a:rPr lang="en-US" sz="1200" b="1">
                <a:solidFill>
                  <a:srgbClr val="111111"/>
                </a:solidFill>
                <a:latin typeface="-apple-system"/>
              </a:rPr>
              <a:t>Face Recognition</a:t>
            </a:r>
            <a:r>
              <a:rPr lang="en-US" sz="1200">
                <a:solidFill>
                  <a:srgbClr val="111111"/>
                </a:solidFill>
                <a:latin typeface="-apple-system"/>
              </a:rPr>
              <a:t>: Just as cheetahs recognize each other, CNNs recognize faces.</a:t>
            </a:r>
            <a:endParaRPr lang="en-US"/>
          </a:p>
          <a:p>
            <a:pPr marL="285750" indent="-285750">
              <a:buFont typeface="Arial"/>
              <a:buChar char="•"/>
            </a:pPr>
            <a:r>
              <a:rPr lang="en-US" sz="1200" b="1">
                <a:solidFill>
                  <a:srgbClr val="111111"/>
                </a:solidFill>
                <a:latin typeface="-apple-system"/>
              </a:rPr>
              <a:t>Medical Imaging</a:t>
            </a:r>
            <a:r>
              <a:rPr lang="en-US" sz="1200">
                <a:solidFill>
                  <a:srgbClr val="111111"/>
                </a:solidFill>
                <a:latin typeface="-apple-system"/>
              </a:rPr>
              <a:t>: Detecting tumors or anomalies in X-rays and MRIs.</a:t>
            </a:r>
            <a:endParaRPr lang="en-US"/>
          </a:p>
          <a:p>
            <a:endParaRPr lang="en-US" dirty="0">
              <a:solidFill>
                <a:srgbClr val="111111"/>
              </a:solidFill>
              <a:latin typeface="-apple-system"/>
            </a:endParaRPr>
          </a:p>
          <a:p>
            <a:endParaRPr lang="en-US">
              <a:solidFill>
                <a:srgbClr val="000000"/>
              </a:solidFill>
              <a:latin typeface="-apple-system"/>
            </a:endParaRP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234470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750170" y="223970"/>
            <a:ext cx="9389288" cy="1362456"/>
          </a:xfrm>
        </p:spPr>
        <p:txBody>
          <a:bodyPr>
            <a:normAutofit/>
          </a:bodyPr>
          <a:lstStyle/>
          <a:p>
            <a:r>
              <a:rPr lang="en-US" sz="1800" dirty="0">
                <a:solidFill>
                  <a:srgbClr val="224E7F"/>
                </a:solidFill>
                <a:latin typeface="Avenir Next LT Pro"/>
              </a:rPr>
              <a:t>The CNN Cheetah: A Swift Hunter of Visual Patterns....2</a:t>
            </a:r>
          </a:p>
          <a:p>
            <a:endParaRPr lang="en-US" sz="1800" dirty="0">
              <a:solidFill>
                <a:srgbClr val="224E7F"/>
              </a:solidFill>
              <a:latin typeface="Avenir Next LT Pro"/>
            </a:endParaRP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14"/>
          </p:nvPr>
        </p:nvSpPr>
        <p:spPr>
          <a:xfrm>
            <a:off x="728393" y="926621"/>
            <a:ext cx="9493010" cy="3505200"/>
          </a:xfrm>
        </p:spPr>
        <p:txBody>
          <a:bodyPr vert="horz" lIns="91440" tIns="45720" rIns="91440" bIns="45720" rtlCol="0" anchor="t">
            <a:noAutofit/>
          </a:bodyPr>
          <a:lstStyle/>
          <a:p>
            <a:r>
              <a:rPr lang="en-US" dirty="0">
                <a:solidFill>
                  <a:srgbClr val="111111"/>
                </a:solidFill>
                <a:latin typeface="-apple-system"/>
              </a:rPr>
              <a:t>Typical Applications:</a:t>
            </a:r>
            <a:endParaRPr lang="en-US" dirty="0"/>
          </a:p>
          <a:p>
            <a:pPr marL="285750" indent="-285750">
              <a:buFont typeface="Arial"/>
              <a:buChar char="•"/>
            </a:pPr>
            <a:r>
              <a:rPr lang="en-US" sz="1200" b="1" dirty="0">
                <a:solidFill>
                  <a:srgbClr val="111111"/>
                </a:solidFill>
                <a:latin typeface="-apple-system"/>
              </a:rPr>
              <a:t>Image Classification</a:t>
            </a:r>
            <a:r>
              <a:rPr lang="en-US" sz="1200" dirty="0">
                <a:solidFill>
                  <a:srgbClr val="111111"/>
                </a:solidFill>
                <a:latin typeface="-apple-system"/>
              </a:rPr>
              <a:t>: The CNN Cheetah excels at identifying objects in images. It can tell a lion from a gazelle!</a:t>
            </a:r>
            <a:endParaRPr lang="en-US" dirty="0"/>
          </a:p>
          <a:p>
            <a:pPr marL="285750" indent="-285750">
              <a:buFont typeface="Arial"/>
              <a:buChar char="•"/>
            </a:pPr>
            <a:r>
              <a:rPr lang="en-US" sz="1200" b="1" dirty="0">
                <a:solidFill>
                  <a:srgbClr val="111111"/>
                </a:solidFill>
                <a:latin typeface="-apple-system"/>
              </a:rPr>
              <a:t>Object Detection</a:t>
            </a:r>
            <a:r>
              <a:rPr lang="en-US" sz="1200" dirty="0">
                <a:solidFill>
                  <a:srgbClr val="111111"/>
                </a:solidFill>
                <a:latin typeface="-apple-system"/>
              </a:rPr>
              <a:t>: It spots multiple objects in an image—like a cheetah scanning the grasslands for prey.</a:t>
            </a:r>
            <a:endParaRPr lang="en-US" dirty="0"/>
          </a:p>
          <a:p>
            <a:pPr marL="285750" indent="-285750">
              <a:buFont typeface="Arial"/>
              <a:buChar char="•"/>
            </a:pPr>
            <a:r>
              <a:rPr lang="en-US" sz="1200" b="1" dirty="0">
                <a:solidFill>
                  <a:srgbClr val="111111"/>
                </a:solidFill>
                <a:latin typeface="-apple-system"/>
              </a:rPr>
              <a:t>Face Recognition</a:t>
            </a:r>
            <a:r>
              <a:rPr lang="en-US" sz="1200" dirty="0">
                <a:solidFill>
                  <a:srgbClr val="111111"/>
                </a:solidFill>
                <a:latin typeface="-apple-system"/>
              </a:rPr>
              <a:t>: Just as cheetahs recognize each other, CNNs recognize faces.</a:t>
            </a:r>
            <a:endParaRPr lang="en-US" dirty="0"/>
          </a:p>
          <a:p>
            <a:pPr marL="285750" indent="-285750">
              <a:buFont typeface="Arial"/>
              <a:buChar char="•"/>
            </a:pPr>
            <a:r>
              <a:rPr lang="en-US" sz="1200" b="1" dirty="0">
                <a:solidFill>
                  <a:srgbClr val="111111"/>
                </a:solidFill>
                <a:latin typeface="-apple-system"/>
              </a:rPr>
              <a:t>Medical Imaging</a:t>
            </a:r>
            <a:r>
              <a:rPr lang="en-US" sz="1200" dirty="0">
                <a:solidFill>
                  <a:srgbClr val="111111"/>
                </a:solidFill>
                <a:latin typeface="-apple-system"/>
              </a:rPr>
              <a:t>: Detecting tumors or anomalies in X-rays and MRIs.</a:t>
            </a:r>
            <a:endParaRPr lang="en-US" dirty="0"/>
          </a:p>
          <a:p>
            <a:pPr marL="285750" indent="-285750">
              <a:buFont typeface="Arial"/>
              <a:buChar char="•"/>
            </a:pPr>
            <a:endParaRPr lang="en-US" sz="1200" dirty="0">
              <a:solidFill>
                <a:srgbClr val="111111"/>
              </a:solidFill>
              <a:latin typeface="-apple-system"/>
            </a:endParaRPr>
          </a:p>
          <a:p>
            <a:r>
              <a:rPr lang="en-US" sz="1200" dirty="0">
                <a:solidFill>
                  <a:srgbClr val="111111"/>
                </a:solidFill>
                <a:latin typeface="-apple-system"/>
              </a:rPr>
              <a:t>Meet the CNN Cheetah!</a:t>
            </a:r>
            <a:endParaRPr lang="en-US" dirty="0"/>
          </a:p>
          <a:p>
            <a:pPr marL="285750" indent="-285750">
              <a:buFont typeface="Arial"/>
              <a:buChar char="•"/>
            </a:pPr>
            <a:r>
              <a:rPr lang="en-US" sz="1200" b="1" dirty="0">
                <a:solidFill>
                  <a:srgbClr val="111111"/>
                </a:solidFill>
                <a:latin typeface="-apple-system"/>
              </a:rPr>
              <a:t>Speed</a:t>
            </a:r>
            <a:r>
              <a:rPr lang="en-US" sz="1200" dirty="0">
                <a:solidFill>
                  <a:srgbClr val="111111"/>
                </a:solidFill>
                <a:latin typeface="-apple-system"/>
              </a:rPr>
              <a:t>: Faster than a gazelle’s leap.</a:t>
            </a:r>
            <a:endParaRPr lang="en-US"/>
          </a:p>
          <a:p>
            <a:pPr marL="285750" indent="-285750">
              <a:buFont typeface="Arial"/>
              <a:buChar char="•"/>
            </a:pPr>
            <a:r>
              <a:rPr lang="en-US" sz="1200" b="1" dirty="0">
                <a:solidFill>
                  <a:srgbClr val="111111"/>
                </a:solidFill>
                <a:latin typeface="-apple-system"/>
              </a:rPr>
              <a:t>Striped Layers</a:t>
            </a:r>
            <a:r>
              <a:rPr lang="en-US" sz="1200" dirty="0">
                <a:solidFill>
                  <a:srgbClr val="111111"/>
                </a:solidFill>
                <a:latin typeface="-apple-system"/>
              </a:rPr>
              <a:t>: Each stripe represents a convolutional layer.</a:t>
            </a:r>
            <a:endParaRPr lang="en-US"/>
          </a:p>
          <a:p>
            <a:pPr marL="285750" indent="-285750">
              <a:buFont typeface="Arial"/>
              <a:buChar char="•"/>
            </a:pPr>
            <a:r>
              <a:rPr lang="en-US" sz="1200" b="1" dirty="0">
                <a:solidFill>
                  <a:srgbClr val="111111"/>
                </a:solidFill>
                <a:latin typeface="-apple-system"/>
              </a:rPr>
              <a:t>Eyes</a:t>
            </a:r>
            <a:r>
              <a:rPr lang="en-US" sz="1200" dirty="0">
                <a:solidFill>
                  <a:srgbClr val="111111"/>
                </a:solidFill>
                <a:latin typeface="-apple-system"/>
              </a:rPr>
              <a:t>: The pooling layers, </a:t>
            </a:r>
            <a:r>
              <a:rPr lang="en-US" sz="1200" dirty="0" err="1">
                <a:solidFill>
                  <a:srgbClr val="111111"/>
                </a:solidFill>
                <a:latin typeface="-apple-system"/>
              </a:rPr>
              <a:t>downsampling</a:t>
            </a:r>
            <a:r>
              <a:rPr lang="en-US" sz="1200" dirty="0">
                <a:solidFill>
                  <a:srgbClr val="111111"/>
                </a:solidFill>
                <a:latin typeface="-apple-system"/>
              </a:rPr>
              <a:t> the savanna.</a:t>
            </a:r>
            <a:endParaRPr lang="en-US"/>
          </a:p>
          <a:p>
            <a:pPr marL="285750" indent="-285750">
              <a:buFont typeface="Arial"/>
              <a:buChar char="•"/>
            </a:pPr>
            <a:r>
              <a:rPr lang="en-US" sz="1200" b="1" dirty="0">
                <a:solidFill>
                  <a:srgbClr val="111111"/>
                </a:solidFill>
                <a:latin typeface="-apple-system"/>
              </a:rPr>
              <a:t>Brain</a:t>
            </a:r>
            <a:r>
              <a:rPr lang="en-US" sz="1200" dirty="0">
                <a:solidFill>
                  <a:srgbClr val="111111"/>
                </a:solidFill>
                <a:latin typeface="-apple-system"/>
              </a:rPr>
              <a:t>: Fully connected layers making decisions.</a:t>
            </a:r>
            <a:endParaRPr lang="en-US"/>
          </a:p>
          <a:p>
            <a:r>
              <a:rPr lang="en-US" sz="1200" dirty="0">
                <a:solidFill>
                  <a:srgbClr val="FF0000"/>
                </a:solidFill>
                <a:latin typeface="-apple-system"/>
              </a:rPr>
              <a:t>Remember, our CNN Cheetah is a visual tracker, always on the prowl for patterns! 📸🔍</a:t>
            </a:r>
            <a:endParaRPr lang="en-US" dirty="0">
              <a:solidFill>
                <a:srgbClr val="FF0000"/>
              </a:solidFill>
            </a:endParaRPr>
          </a:p>
          <a:p>
            <a:br>
              <a:rPr lang="en-US" dirty="0"/>
            </a:br>
            <a:endParaRPr lang="en-US" dirty="0"/>
          </a:p>
          <a:p>
            <a:endParaRPr lang="en-US" dirty="0">
              <a:solidFill>
                <a:srgbClr val="111111"/>
              </a:solidFill>
              <a:latin typeface="-apple-system"/>
            </a:endParaRPr>
          </a:p>
          <a:p>
            <a:endParaRPr lang="en-US">
              <a:solidFill>
                <a:srgbClr val="000000"/>
              </a:solidFill>
              <a:latin typeface="-apple-system"/>
            </a:endParaRP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3216357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4974771" y="576943"/>
            <a:ext cx="6449786" cy="1836603"/>
          </a:xfrm>
        </p:spPr>
        <p:txBody>
          <a:bodyPr>
            <a:normAutofit/>
          </a:bodyPr>
          <a:lstStyle/>
          <a:p>
            <a:r>
              <a:rPr lang="en-US" dirty="0"/>
              <a:t>Lesson learned </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5075414" y="2345705"/>
            <a:ext cx="6449785" cy="1029586"/>
          </a:xfrm>
        </p:spPr>
        <p:txBody>
          <a:bodyPr vert="horz" lIns="91440" tIns="45720" rIns="91440" bIns="45720" rtlCol="0" anchor="t">
            <a:normAutofit/>
          </a:bodyPr>
          <a:lstStyle/>
          <a:p>
            <a:r>
              <a:rPr lang="en-US" dirty="0"/>
              <a:t>Practical examples &amp; Key takeaways</a:t>
            </a:r>
          </a:p>
          <a:p>
            <a:endParaRPr lang="en-US" dirty="0"/>
          </a:p>
        </p:txBody>
      </p:sp>
      <p:sp>
        <p:nvSpPr>
          <p:cNvPr id="4" name="Slide Number Placeholder 3">
            <a:extLst>
              <a:ext uri="{FF2B5EF4-FFF2-40B4-BE49-F238E27FC236}">
                <a16:creationId xmlns:a16="http://schemas.microsoft.com/office/drawing/2014/main" id="{58D8D8EF-09F7-2BAC-3EC4-6E8F40515A5D}"/>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3003251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3FF2D739-E475-54F8-C832-F04A983D0F24}"/>
              </a:ext>
            </a:extLst>
          </p:cNvPr>
          <p:cNvSpPr>
            <a:spLocks noGrp="1"/>
          </p:cNvSpPr>
          <p:nvPr>
            <p:ph sz="half" idx="15"/>
          </p:nvPr>
        </p:nvSpPr>
        <p:spPr>
          <a:xfrm>
            <a:off x="783388" y="9035"/>
            <a:ext cx="10978063" cy="6532867"/>
          </a:xfrm>
        </p:spPr>
        <p:txBody>
          <a:bodyPr vert="horz" lIns="91440" tIns="45720" rIns="91440" bIns="45720" rtlCol="0" anchor="t">
            <a:normAutofit fontScale="85000" lnSpcReduction="20000"/>
          </a:bodyPr>
          <a:lstStyle/>
          <a:p>
            <a:r>
              <a:rPr lang="en-US" sz="1600" dirty="0">
                <a:latin typeface="-apple-system"/>
              </a:rPr>
              <a:t>Artificial Neural Networks (ANNs):</a:t>
            </a:r>
            <a:endParaRPr lang="en-US" sz="1600"/>
          </a:p>
          <a:p>
            <a:pPr marL="742950" lvl="1" indent="-285750"/>
            <a:r>
              <a:rPr lang="en-US" sz="1200" b="1" dirty="0">
                <a:solidFill>
                  <a:srgbClr val="111111"/>
                </a:solidFill>
                <a:latin typeface="-apple-system"/>
              </a:rPr>
              <a:t>Inspired by the Brain</a:t>
            </a:r>
            <a:r>
              <a:rPr lang="en-US" sz="1200" dirty="0">
                <a:solidFill>
                  <a:srgbClr val="111111"/>
                </a:solidFill>
                <a:latin typeface="-apple-system"/>
              </a:rPr>
              <a:t>: ANNs mimic the interconnected neurons in our brain. They consist of layers of artificial neurons.</a:t>
            </a:r>
            <a:endParaRPr lang="en-US" sz="1200"/>
          </a:p>
          <a:p>
            <a:pPr marL="742950" lvl="1" indent="-285750"/>
            <a:r>
              <a:rPr lang="en-US" sz="1200" b="1" dirty="0">
                <a:solidFill>
                  <a:srgbClr val="111111"/>
                </a:solidFill>
                <a:latin typeface="-apple-system"/>
              </a:rPr>
              <a:t>Characteristics</a:t>
            </a:r>
            <a:r>
              <a:rPr lang="en-US" sz="1200" dirty="0">
                <a:solidFill>
                  <a:srgbClr val="111111"/>
                </a:solidFill>
                <a:latin typeface="-apple-system"/>
              </a:rPr>
              <a:t>:</a:t>
            </a:r>
            <a:endParaRPr lang="en-US" sz="1200"/>
          </a:p>
          <a:p>
            <a:pPr marL="1200150" lvl="2" indent="-285750"/>
            <a:r>
              <a:rPr lang="en-US" sz="1200" b="1" dirty="0">
                <a:solidFill>
                  <a:srgbClr val="111111"/>
                </a:solidFill>
                <a:latin typeface="-apple-system"/>
              </a:rPr>
              <a:t>Non-Linearity</a:t>
            </a:r>
            <a:r>
              <a:rPr lang="en-US" sz="1200" dirty="0">
                <a:solidFill>
                  <a:srgbClr val="111111"/>
                </a:solidFill>
                <a:latin typeface="-apple-system"/>
              </a:rPr>
              <a:t>: ANNs can model complex relationships. For instance, predicting house prices based on features like area, bedrooms, and location.</a:t>
            </a:r>
            <a:endParaRPr lang="en-US" sz="1200"/>
          </a:p>
          <a:p>
            <a:pPr marL="1200150" lvl="2" indent="-285750"/>
            <a:r>
              <a:rPr lang="en-US" sz="1200" b="1" dirty="0">
                <a:solidFill>
                  <a:srgbClr val="111111"/>
                </a:solidFill>
                <a:latin typeface="-apple-system"/>
              </a:rPr>
              <a:t>Learning</a:t>
            </a:r>
            <a:r>
              <a:rPr lang="en-US" sz="1200" dirty="0">
                <a:solidFill>
                  <a:srgbClr val="111111"/>
                </a:solidFill>
                <a:latin typeface="-apple-system"/>
              </a:rPr>
              <a:t>: Imagine teaching a model to recognize handwritten digits. ANNs learn from labeled examples.</a:t>
            </a:r>
            <a:endParaRPr lang="en-US" sz="1200"/>
          </a:p>
          <a:p>
            <a:pPr marL="1200150" lvl="2" indent="-285750"/>
            <a:r>
              <a:rPr lang="en-US" sz="1200" b="1" dirty="0">
                <a:solidFill>
                  <a:srgbClr val="111111"/>
                </a:solidFill>
                <a:latin typeface="-apple-system"/>
              </a:rPr>
              <a:t>Parallel Processing</a:t>
            </a:r>
            <a:r>
              <a:rPr lang="en-US" sz="1200" dirty="0">
                <a:solidFill>
                  <a:srgbClr val="111111"/>
                </a:solidFill>
                <a:latin typeface="-apple-system"/>
              </a:rPr>
              <a:t>: Like our brain processes multiple thoughts simultaneously, ANNs process data in parallel.</a:t>
            </a:r>
            <a:endParaRPr lang="en-US" sz="1200"/>
          </a:p>
          <a:p>
            <a:pPr marL="1200150" lvl="2" indent="-285750"/>
            <a:r>
              <a:rPr lang="en-US" sz="1200" b="1" dirty="0">
                <a:solidFill>
                  <a:srgbClr val="111111"/>
                </a:solidFill>
                <a:latin typeface="-apple-system"/>
              </a:rPr>
              <a:t>Fault Tolerance</a:t>
            </a:r>
            <a:r>
              <a:rPr lang="en-US" sz="1200" dirty="0">
                <a:solidFill>
                  <a:srgbClr val="111111"/>
                </a:solidFill>
                <a:latin typeface="-apple-system"/>
              </a:rPr>
              <a:t>: ANNs handle noisy data. Think of recognizing spoken words even with background noise.</a:t>
            </a:r>
            <a:endParaRPr lang="en-US" sz="1200"/>
          </a:p>
          <a:p>
            <a:pPr marL="1200150" lvl="2" indent="-285750"/>
            <a:r>
              <a:rPr lang="en-US" sz="1200" b="1" dirty="0">
                <a:solidFill>
                  <a:srgbClr val="111111"/>
                </a:solidFill>
                <a:latin typeface="-apple-system"/>
              </a:rPr>
              <a:t>Feature Extraction</a:t>
            </a:r>
            <a:r>
              <a:rPr lang="en-US" sz="1200" dirty="0">
                <a:solidFill>
                  <a:srgbClr val="111111"/>
                </a:solidFill>
                <a:latin typeface="-apple-system"/>
              </a:rPr>
              <a:t>: They automatically learn relevant features from raw data.</a:t>
            </a:r>
            <a:endParaRPr lang="en-US" sz="1200"/>
          </a:p>
          <a:p>
            <a:pPr marL="742950" lvl="1" indent="-285750"/>
            <a:r>
              <a:rPr lang="en-US" sz="1200" b="1" dirty="0">
                <a:solidFill>
                  <a:srgbClr val="111111"/>
                </a:solidFill>
                <a:latin typeface="-apple-system"/>
              </a:rPr>
              <a:t>Example</a:t>
            </a:r>
            <a:r>
              <a:rPr lang="en-US" sz="1200" dirty="0">
                <a:solidFill>
                  <a:srgbClr val="111111"/>
                </a:solidFill>
                <a:latin typeface="-apple-system"/>
              </a:rPr>
              <a:t>:</a:t>
            </a:r>
            <a:endParaRPr lang="en-US" sz="1200"/>
          </a:p>
          <a:p>
            <a:pPr marL="1200150" lvl="2" indent="-285750"/>
            <a:r>
              <a:rPr lang="en-US" sz="1200" b="1" dirty="0">
                <a:solidFill>
                  <a:srgbClr val="111111"/>
                </a:solidFill>
                <a:latin typeface="-apple-system"/>
              </a:rPr>
              <a:t>Application</a:t>
            </a:r>
            <a:r>
              <a:rPr lang="en-US" sz="1200" dirty="0">
                <a:solidFill>
                  <a:srgbClr val="111111"/>
                </a:solidFill>
                <a:latin typeface="-apple-system"/>
              </a:rPr>
              <a:t>: Predicting whether an email is spam or not.</a:t>
            </a:r>
            <a:endParaRPr lang="en-US" sz="1200"/>
          </a:p>
          <a:p>
            <a:pPr marL="1200150" lvl="2" indent="-285750"/>
            <a:r>
              <a:rPr lang="en-US" sz="1200" b="1" dirty="0">
                <a:solidFill>
                  <a:srgbClr val="111111"/>
                </a:solidFill>
                <a:latin typeface="-apple-system"/>
              </a:rPr>
              <a:t>Input</a:t>
            </a:r>
            <a:r>
              <a:rPr lang="en-US" sz="1200" dirty="0">
                <a:solidFill>
                  <a:srgbClr val="111111"/>
                </a:solidFill>
                <a:latin typeface="-apple-system"/>
              </a:rPr>
              <a:t>: Features like email length, keywords, sender.</a:t>
            </a:r>
            <a:endParaRPr lang="en-US" sz="1200"/>
          </a:p>
          <a:p>
            <a:pPr marL="1200150" lvl="2" indent="-285750"/>
            <a:r>
              <a:rPr lang="en-US" sz="1200" b="1" dirty="0">
                <a:solidFill>
                  <a:srgbClr val="111111"/>
                </a:solidFill>
                <a:latin typeface="-apple-system"/>
              </a:rPr>
              <a:t>Output</a:t>
            </a:r>
            <a:r>
              <a:rPr lang="en-US" sz="1200" dirty="0">
                <a:solidFill>
                  <a:srgbClr val="111111"/>
                </a:solidFill>
                <a:latin typeface="-apple-system"/>
              </a:rPr>
              <a:t>: Binary classification (spam or not spam).</a:t>
            </a:r>
          </a:p>
          <a:p>
            <a:pPr lvl="2" indent="0">
              <a:buNone/>
            </a:pPr>
            <a:endParaRPr lang="en-US" sz="1200" dirty="0">
              <a:solidFill>
                <a:srgbClr val="111111"/>
              </a:solidFill>
              <a:latin typeface="-apple-system"/>
            </a:endParaRPr>
          </a:p>
          <a:p>
            <a:pPr marL="285750" indent="-285750">
              <a:buFont typeface="Arial"/>
            </a:pPr>
            <a:r>
              <a:rPr lang="en-US" sz="1400" b="1" dirty="0">
                <a:latin typeface="-apple-system"/>
              </a:rPr>
              <a:t>Convolutional Neural Networks (CNNs):</a:t>
            </a:r>
            <a:endParaRPr lang="en-US" sz="1400" b="1"/>
          </a:p>
          <a:p>
            <a:pPr marL="742950" lvl="1" indent="-285750">
              <a:buFont typeface="Arial"/>
            </a:pPr>
            <a:r>
              <a:rPr lang="en-US" sz="1200" b="1" dirty="0">
                <a:solidFill>
                  <a:srgbClr val="111111"/>
                </a:solidFill>
                <a:latin typeface="-apple-system"/>
              </a:rPr>
              <a:t>Purpose</a:t>
            </a:r>
            <a:r>
              <a:rPr lang="en-US" sz="1200" dirty="0">
                <a:solidFill>
                  <a:srgbClr val="111111"/>
                </a:solidFill>
                <a:latin typeface="-apple-system"/>
              </a:rPr>
              <a:t>: Specifically designed for image tasks.</a:t>
            </a:r>
            <a:endParaRPr lang="en-US" sz="1200"/>
          </a:p>
          <a:p>
            <a:pPr marL="742950" lvl="1" indent="-285750">
              <a:buFont typeface="Arial"/>
            </a:pPr>
            <a:r>
              <a:rPr lang="en-US" sz="1200" b="1" dirty="0">
                <a:solidFill>
                  <a:srgbClr val="111111"/>
                </a:solidFill>
                <a:latin typeface="-apple-system"/>
              </a:rPr>
              <a:t>Layers</a:t>
            </a:r>
            <a:r>
              <a:rPr lang="en-US" sz="1200" dirty="0">
                <a:solidFill>
                  <a:srgbClr val="111111"/>
                </a:solidFill>
                <a:latin typeface="-apple-system"/>
              </a:rPr>
              <a:t>:</a:t>
            </a:r>
            <a:endParaRPr lang="en-US" sz="1200"/>
          </a:p>
          <a:p>
            <a:pPr marL="1200150" lvl="2" indent="-285750">
              <a:buFont typeface="Arial"/>
            </a:pPr>
            <a:r>
              <a:rPr lang="en-US" sz="1200" b="1" dirty="0">
                <a:solidFill>
                  <a:srgbClr val="111111"/>
                </a:solidFill>
                <a:latin typeface="-apple-system"/>
              </a:rPr>
              <a:t>Convolutional Layer</a:t>
            </a:r>
            <a:r>
              <a:rPr lang="en-US" sz="1200" dirty="0">
                <a:solidFill>
                  <a:srgbClr val="111111"/>
                </a:solidFill>
                <a:latin typeface="-apple-system"/>
              </a:rPr>
              <a:t>: Detects patterns (edges, textures) in images.</a:t>
            </a:r>
            <a:endParaRPr lang="en-US" sz="1200"/>
          </a:p>
          <a:p>
            <a:pPr marL="1200150" lvl="2" indent="-285750">
              <a:buFont typeface="Arial"/>
            </a:pPr>
            <a:r>
              <a:rPr lang="en-US" sz="1200" b="1" dirty="0" err="1">
                <a:solidFill>
                  <a:srgbClr val="111111"/>
                </a:solidFill>
                <a:latin typeface="-apple-system"/>
              </a:rPr>
              <a:t>ReLU</a:t>
            </a:r>
            <a:r>
              <a:rPr lang="en-US" sz="1200" b="1" dirty="0">
                <a:solidFill>
                  <a:srgbClr val="111111"/>
                </a:solidFill>
                <a:latin typeface="-apple-system"/>
              </a:rPr>
              <a:t> Layer</a:t>
            </a:r>
            <a:r>
              <a:rPr lang="en-US" sz="1200" dirty="0">
                <a:solidFill>
                  <a:srgbClr val="111111"/>
                </a:solidFill>
                <a:latin typeface="-apple-system"/>
              </a:rPr>
              <a:t>: Adds non-linearity.</a:t>
            </a:r>
            <a:endParaRPr lang="en-US" sz="1200"/>
          </a:p>
          <a:p>
            <a:pPr marL="1200150" lvl="2" indent="-285750">
              <a:buFont typeface="Arial"/>
            </a:pPr>
            <a:r>
              <a:rPr lang="en-US" sz="1200" b="1" dirty="0">
                <a:solidFill>
                  <a:srgbClr val="111111"/>
                </a:solidFill>
                <a:latin typeface="-apple-system"/>
              </a:rPr>
              <a:t>Fully Connected Layer</a:t>
            </a:r>
            <a:r>
              <a:rPr lang="en-US" sz="1200" dirty="0">
                <a:solidFill>
                  <a:srgbClr val="111111"/>
                </a:solidFill>
                <a:latin typeface="-apple-system"/>
              </a:rPr>
              <a:t>: Produces final output.</a:t>
            </a:r>
            <a:endParaRPr lang="en-US" sz="1200"/>
          </a:p>
          <a:p>
            <a:pPr marL="742950" lvl="1" indent="-285750">
              <a:buFont typeface="Arial"/>
            </a:pPr>
            <a:r>
              <a:rPr lang="en-US" sz="1200" b="1" dirty="0">
                <a:solidFill>
                  <a:srgbClr val="111111"/>
                </a:solidFill>
                <a:latin typeface="-apple-system"/>
              </a:rPr>
              <a:t>Processing</a:t>
            </a:r>
            <a:r>
              <a:rPr lang="en-US" sz="1200" dirty="0">
                <a:solidFill>
                  <a:srgbClr val="111111"/>
                </a:solidFill>
                <a:latin typeface="-apple-system"/>
              </a:rPr>
              <a:t>:</a:t>
            </a:r>
            <a:endParaRPr lang="en-US" sz="1200"/>
          </a:p>
          <a:p>
            <a:pPr marL="1200150" lvl="2" indent="-285750">
              <a:buFont typeface="Arial"/>
            </a:pPr>
            <a:r>
              <a:rPr lang="en-US" sz="1200" b="1" dirty="0">
                <a:solidFill>
                  <a:srgbClr val="111111"/>
                </a:solidFill>
                <a:latin typeface="-apple-system"/>
              </a:rPr>
              <a:t>Example</a:t>
            </a:r>
            <a:r>
              <a:rPr lang="en-US" sz="1200" dirty="0">
                <a:solidFill>
                  <a:srgbClr val="111111"/>
                </a:solidFill>
                <a:latin typeface="-apple-system"/>
              </a:rPr>
              <a:t>: Identifying cats in photos.</a:t>
            </a:r>
            <a:endParaRPr lang="en-US" sz="1200"/>
          </a:p>
          <a:p>
            <a:pPr marL="1200150" lvl="2" indent="-285750">
              <a:buFont typeface="Arial"/>
              <a:buChar char="•"/>
            </a:pPr>
            <a:r>
              <a:rPr lang="en-US" sz="1200" b="1" dirty="0">
                <a:solidFill>
                  <a:srgbClr val="111111"/>
                </a:solidFill>
                <a:latin typeface="-apple-system"/>
              </a:rPr>
              <a:t>Feature Maps</a:t>
            </a:r>
            <a:r>
              <a:rPr lang="en-US" sz="1200" dirty="0">
                <a:solidFill>
                  <a:srgbClr val="111111"/>
                </a:solidFill>
                <a:latin typeface="-apple-system"/>
              </a:rPr>
              <a:t>: CNNs create feature maps to recognize cat-like patterns.</a:t>
            </a:r>
            <a:endParaRPr lang="en-US" sz="1200"/>
          </a:p>
          <a:p>
            <a:pPr marL="1200150" lvl="2" indent="-285750">
              <a:buFont typeface="Arial"/>
            </a:pPr>
            <a:r>
              <a:rPr lang="en-US" sz="1200" b="1" dirty="0">
                <a:solidFill>
                  <a:srgbClr val="111111"/>
                </a:solidFill>
                <a:latin typeface="-apple-system"/>
              </a:rPr>
              <a:t>Sliding Window</a:t>
            </a:r>
            <a:r>
              <a:rPr lang="en-US" sz="1200" dirty="0">
                <a:solidFill>
                  <a:srgbClr val="111111"/>
                </a:solidFill>
                <a:latin typeface="-apple-system"/>
              </a:rPr>
              <a:t>: Imagine sliding a small window over an image, looking for cat-like features.</a:t>
            </a:r>
            <a:endParaRPr lang="en-US" sz="1200"/>
          </a:p>
          <a:p>
            <a:pPr marL="742950" lvl="1" indent="-285750">
              <a:buFont typeface="Arial"/>
            </a:pPr>
            <a:r>
              <a:rPr lang="en-US" sz="1200" b="1" dirty="0">
                <a:solidFill>
                  <a:srgbClr val="111111"/>
                </a:solidFill>
                <a:latin typeface="-apple-system"/>
              </a:rPr>
              <a:t>Image Classification</a:t>
            </a:r>
            <a:r>
              <a:rPr lang="en-US" sz="1200" dirty="0">
                <a:solidFill>
                  <a:srgbClr val="111111"/>
                </a:solidFill>
                <a:latin typeface="-apple-system"/>
              </a:rPr>
              <a:t>:</a:t>
            </a:r>
            <a:endParaRPr lang="en-US" sz="1200"/>
          </a:p>
          <a:p>
            <a:pPr marL="1200150" lvl="2" indent="-285750">
              <a:buFont typeface="Arial"/>
            </a:pPr>
            <a:r>
              <a:rPr lang="en-US" sz="1200" b="1" dirty="0">
                <a:solidFill>
                  <a:srgbClr val="111111"/>
                </a:solidFill>
                <a:latin typeface="-apple-system"/>
              </a:rPr>
              <a:t>Example</a:t>
            </a:r>
            <a:r>
              <a:rPr lang="en-US" sz="1200" dirty="0">
                <a:solidFill>
                  <a:srgbClr val="111111"/>
                </a:solidFill>
                <a:latin typeface="-apple-system"/>
              </a:rPr>
              <a:t>: Classifying dog breeds.</a:t>
            </a:r>
            <a:endParaRPr lang="en-US" sz="1200"/>
          </a:p>
          <a:p>
            <a:pPr marL="1200150" lvl="2" indent="-285750">
              <a:buFont typeface="Arial"/>
            </a:pPr>
            <a:r>
              <a:rPr lang="en-US" sz="1200" b="1" dirty="0">
                <a:solidFill>
                  <a:srgbClr val="111111"/>
                </a:solidFill>
                <a:latin typeface="-apple-system"/>
              </a:rPr>
              <a:t>Automatically Extracts Features</a:t>
            </a:r>
            <a:r>
              <a:rPr lang="en-US" sz="1200" dirty="0">
                <a:solidFill>
                  <a:srgbClr val="111111"/>
                </a:solidFill>
                <a:latin typeface="-apple-system"/>
              </a:rPr>
              <a:t>: CNNs learn to recognize dog-specific features (ears, fur patterns).</a:t>
            </a:r>
            <a:endParaRPr lang="en-US" sz="1200"/>
          </a:p>
          <a:p>
            <a:pPr marL="1200150" lvl="2" indent="-285750">
              <a:buFont typeface="Arial"/>
            </a:pPr>
            <a:r>
              <a:rPr lang="en-US" sz="1200" b="1" dirty="0">
                <a:solidFill>
                  <a:srgbClr val="111111"/>
                </a:solidFill>
                <a:latin typeface="-apple-system"/>
              </a:rPr>
              <a:t>Hierarchical Representation</a:t>
            </a:r>
            <a:r>
              <a:rPr lang="en-US" sz="1200" dirty="0">
                <a:solidFill>
                  <a:srgbClr val="111111"/>
                </a:solidFill>
                <a:latin typeface="-apple-system"/>
              </a:rPr>
              <a:t>: Layers build a hierarchy of features.</a:t>
            </a:r>
            <a:endParaRPr lang="en-US" sz="1200"/>
          </a:p>
          <a:p>
            <a:pPr marL="285750" indent="-285750">
              <a:buFont typeface="Arial"/>
            </a:pPr>
            <a:r>
              <a:rPr lang="en-US" sz="1400" b="1" dirty="0">
                <a:latin typeface="-apple-system"/>
              </a:rPr>
              <a:t>Common Ground:</a:t>
            </a:r>
            <a:endParaRPr lang="en-US" sz="1400" b="1"/>
          </a:p>
          <a:p>
            <a:pPr marL="742950" lvl="1" indent="-285750">
              <a:buFont typeface="Arial"/>
              <a:buChar char="•"/>
            </a:pPr>
            <a:r>
              <a:rPr lang="en-US" sz="1200" dirty="0">
                <a:solidFill>
                  <a:srgbClr val="111111"/>
                </a:solidFill>
                <a:latin typeface="-apple-system"/>
              </a:rPr>
              <a:t>Both ANNs and CNNs:</a:t>
            </a:r>
            <a:endParaRPr lang="en-US" sz="1200" dirty="0"/>
          </a:p>
          <a:p>
            <a:pPr marL="1200150" lvl="2" indent="-285750">
              <a:buFont typeface="Arial"/>
            </a:pPr>
            <a:r>
              <a:rPr lang="en-US" sz="1200" dirty="0">
                <a:solidFill>
                  <a:srgbClr val="111111"/>
                </a:solidFill>
                <a:latin typeface="-apple-system"/>
              </a:rPr>
              <a:t>Use </a:t>
            </a:r>
            <a:r>
              <a:rPr lang="en-US" sz="1200" b="1" dirty="0">
                <a:solidFill>
                  <a:srgbClr val="111111"/>
                </a:solidFill>
                <a:latin typeface="-apple-system"/>
              </a:rPr>
              <a:t>weights</a:t>
            </a:r>
            <a:r>
              <a:rPr lang="en-US" sz="1200" dirty="0">
                <a:solidFill>
                  <a:srgbClr val="111111"/>
                </a:solidFill>
                <a:latin typeface="-apple-system"/>
              </a:rPr>
              <a:t> to adjust model behavior.</a:t>
            </a:r>
            <a:endParaRPr lang="en-US" sz="1200" dirty="0"/>
          </a:p>
          <a:p>
            <a:pPr marL="1200150" lvl="2" indent="-285750">
              <a:buFont typeface="Arial"/>
            </a:pPr>
            <a:r>
              <a:rPr lang="en-US" sz="1200" dirty="0">
                <a:solidFill>
                  <a:srgbClr val="111111"/>
                </a:solidFill>
                <a:latin typeface="-apple-system"/>
              </a:rPr>
              <a:t>Learn from data through </a:t>
            </a:r>
            <a:r>
              <a:rPr lang="en-US" sz="1200" b="1" dirty="0">
                <a:solidFill>
                  <a:srgbClr val="111111"/>
                </a:solidFill>
                <a:latin typeface="-apple-system"/>
              </a:rPr>
              <a:t>epochs</a:t>
            </a:r>
            <a:r>
              <a:rPr lang="en-US" sz="1200" dirty="0">
                <a:solidFill>
                  <a:srgbClr val="111111"/>
                </a:solidFill>
                <a:latin typeface="-apple-system"/>
              </a:rPr>
              <a:t> (training iterations).</a:t>
            </a:r>
            <a:endParaRPr lang="en-US" sz="1200" dirty="0"/>
          </a:p>
          <a:p>
            <a:pPr lvl="2" indent="0">
              <a:buNone/>
            </a:pPr>
            <a:r>
              <a:rPr lang="en-US" sz="1200" dirty="0">
                <a:solidFill>
                  <a:srgbClr val="111111"/>
                </a:solidFill>
                <a:latin typeface="-apple-system"/>
              </a:rPr>
              <a:t>Remember, ANNs are versatile learners, while CNNs specialize in image analysis</a:t>
            </a:r>
            <a:endParaRPr lang="en-US" sz="1200" dirty="0"/>
          </a:p>
          <a:p>
            <a:pPr marL="742950" lvl="1" indent="-285750">
              <a:buFont typeface="Arial"/>
            </a:pPr>
            <a:endParaRPr lang="en-US" sz="1200" dirty="0"/>
          </a:p>
          <a:p>
            <a:endParaRPr lang="en-US" dirty="0"/>
          </a:p>
        </p:txBody>
      </p:sp>
      <p:sp>
        <p:nvSpPr>
          <p:cNvPr id="13" name="Slide Number Placeholder 12">
            <a:extLst>
              <a:ext uri="{FF2B5EF4-FFF2-40B4-BE49-F238E27FC236}">
                <a16:creationId xmlns:a16="http://schemas.microsoft.com/office/drawing/2014/main" id="{A540B739-30F9-C86F-67ED-2197DC1E598B}"/>
              </a:ext>
            </a:extLst>
          </p:cNvPr>
          <p:cNvSpPr>
            <a:spLocks noGrp="1"/>
          </p:cNvSpPr>
          <p:nvPr>
            <p:ph type="sldNum" sz="quarter" idx="12"/>
          </p:nvPr>
        </p:nvSpPr>
        <p:spPr>
          <a:xfrm>
            <a:off x="11123295" y="6356350"/>
            <a:ext cx="457200" cy="365125"/>
          </a:xfrm>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4252466045"/>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AD375C2-2973-4C8B-9800-5B5271D300BD}">
  <ds:schemaRefs>
    <ds:schemaRef ds:uri="http://schemas.microsoft.com/sharepoint/v3/contenttype/forms"/>
  </ds:schemaRefs>
</ds:datastoreItem>
</file>

<file path=customXml/itemProps2.xml><?xml version="1.0" encoding="utf-8"?>
<ds:datastoreItem xmlns:ds="http://schemas.openxmlformats.org/officeDocument/2006/customXml" ds:itemID="{559B7A9F-83D5-4264-91C0-B309A9EDBFB6}">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F1950151-0FE0-482F-ADBD-EE52BFC46C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499</Words>
  <Application>Microsoft Office PowerPoint</Application>
  <PresentationFormat>Widescreen</PresentationFormat>
  <Paragraphs>124</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Custom</vt:lpstr>
      <vt:lpstr>Neural Network Zoo</vt:lpstr>
      <vt:lpstr>Agenda</vt:lpstr>
      <vt:lpstr>Introduction                  to  Neural Networks </vt:lpstr>
      <vt:lpstr>Neural Network in simple terms​</vt:lpstr>
      <vt:lpstr>The Zoo Concept: Neural Network Animals​</vt:lpstr>
      <vt:lpstr>The CNN Cheetah: A Swift Hunter of Visual Patterns </vt:lpstr>
      <vt:lpstr>The CNN Cheetah: A Swift Hunter of Visual Patterns....2 </vt:lpstr>
      <vt:lpstr>Lesson learned </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
  <cp:lastModifiedBy/>
  <cp:revision>185</cp:revision>
  <dcterms:created xsi:type="dcterms:W3CDTF">2024-02-20T16:27:53Z</dcterms:created>
  <dcterms:modified xsi:type="dcterms:W3CDTF">2024-03-06T20:36:39Z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